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3" r:id="rId6"/>
    <p:sldId id="265" r:id="rId7"/>
    <p:sldId id="264" r:id="rId8"/>
    <p:sldId id="266" r:id="rId9"/>
    <p:sldId id="267" r:id="rId10"/>
    <p:sldId id="268" r:id="rId11"/>
    <p:sldId id="269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B9D33-DE70-4EF8-9429-D1D6D1570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DB94F7-A533-4043-B93F-DE241E723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436D2-7ECC-4C77-BE06-A0E67795B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9A67-7C2B-414D-A7DA-D550629F2757}" type="datetimeFigureOut">
              <a:rPr lang="en-GB" smtClean="0"/>
              <a:t>22/06/2022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1C260-DC5C-429B-97FB-A63457AA4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88D1B-A179-4AA8-BA3D-F2CC34D86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BD37-48EA-4934-AE4D-44D67B77228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923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FB8E8-64AA-4CCA-A314-0DEFEFEAA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D115CF-7A92-431D-BAD5-384FC61488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5E24F-9910-44E4-BD2B-54206430C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9A67-7C2B-414D-A7DA-D550629F2757}" type="datetimeFigureOut">
              <a:rPr lang="en-GB" smtClean="0"/>
              <a:t>22/06/2022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029A0-5BFC-4234-9D99-7D93DC80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C84E0-0B1E-4439-9912-04E6FEBB4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BD37-48EA-4934-AE4D-44D67B77228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764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4ABD61-8DC4-4280-ADAA-36A798A1CD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5C78C8-6FAD-41B2-9D47-91C90B189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FEDD1-2305-4D62-BF7F-6BA04FFD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9A67-7C2B-414D-A7DA-D550629F2757}" type="datetimeFigureOut">
              <a:rPr lang="en-GB" smtClean="0"/>
              <a:t>22/06/2022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61EF5-85C4-4232-87C1-2A48DBCE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4E821-40E5-4A08-887A-C32A3C26E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BD37-48EA-4934-AE4D-44D67B77228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703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1E1F6-9BE8-4088-8D0B-02F658B04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58171-0FC0-4F1D-9563-018CDF1B5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C1E7B-F2EF-41D3-A6DE-905CC4E98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9A67-7C2B-414D-A7DA-D550629F2757}" type="datetimeFigureOut">
              <a:rPr lang="en-GB" smtClean="0"/>
              <a:t>22/06/2022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F677A-F8D1-4D67-AF7A-BECC14379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F5D6D-13D7-4821-9397-2C4AF8224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BD37-48EA-4934-AE4D-44D67B77228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421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42191-E99C-4C01-8A34-06E12A474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C6873-6693-46B5-B425-3687EA429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79779-7123-4BBD-8BEF-CF6DFEB5C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9A67-7C2B-414D-A7DA-D550629F2757}" type="datetimeFigureOut">
              <a:rPr lang="en-GB" smtClean="0"/>
              <a:t>22/06/2022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963B4-6E04-4653-B242-A0444D4DD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790AB-FFEE-4CFB-B458-393DCD02D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BD37-48EA-4934-AE4D-44D67B77228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262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D77BB-B114-4AD4-89EC-BAB875D6A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FF7E3-9A0D-44DB-9215-633CCB241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F8319-C7BF-40B7-B133-E6D6ECE9B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94712-6DD9-450F-B316-0014573FE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9A67-7C2B-414D-A7DA-D550629F2757}" type="datetimeFigureOut">
              <a:rPr lang="en-GB" smtClean="0"/>
              <a:t>22/06/2022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FF263-DC90-43B0-91D9-7D96F644F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EEE41-D7FE-4A9D-9418-D6901634B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BD37-48EA-4934-AE4D-44D67B77228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153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A981A-E22B-45A6-BFCA-84618075A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A68BF-4453-4DCC-BB74-A29E11E52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D6903-1699-4D82-A9E8-7000E068C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993D17-0DF7-4BAD-A3D3-D5B1108B5D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950AF5-4EA3-4F16-A710-6ECC104AD8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D9215E-1E80-4638-8DA1-67C88435A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9A67-7C2B-414D-A7DA-D550629F2757}" type="datetimeFigureOut">
              <a:rPr lang="en-GB" smtClean="0"/>
              <a:t>22/06/2022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F328E0-FC60-483D-A024-7692EF205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2234CE-F69D-47AA-9F74-44940B578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BD37-48EA-4934-AE4D-44D67B77228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432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21CDF-39B2-4ED6-85CF-1E18CF8CD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5A118D-62B4-448E-AD4E-16B875075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9A67-7C2B-414D-A7DA-D550629F2757}" type="datetimeFigureOut">
              <a:rPr lang="en-GB" smtClean="0"/>
              <a:t>22/06/2022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B02891-DEFE-4238-AD71-D1C92D6C1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591CB5-8EE7-4A1A-B452-EB2ADB8DE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BD37-48EA-4934-AE4D-44D67B77228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730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563E6-EE88-4D84-9F39-501779FA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9A67-7C2B-414D-A7DA-D550629F2757}" type="datetimeFigureOut">
              <a:rPr lang="en-GB" smtClean="0"/>
              <a:t>22/06/2022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3BA7A5-0D74-4A48-BFD9-E9B97474D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AF86B-821D-42D8-B377-E53031D83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BD37-48EA-4934-AE4D-44D67B77228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430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4236F-BEA7-4D9F-BF6D-727FF8160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B392F-0B12-40CC-844E-6E4CBC078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5B8C18-7114-4C9D-A9D6-70AF4C25A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2D345F-00DD-46B4-B12C-4DD1D7E2A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9A67-7C2B-414D-A7DA-D550629F2757}" type="datetimeFigureOut">
              <a:rPr lang="en-GB" smtClean="0"/>
              <a:t>22/06/2022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47262-3808-4561-BE5A-07D9280E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5C03D-9446-4912-9CFE-0AA639E85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BD37-48EA-4934-AE4D-44D67B77228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140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2FE55-FB58-4A78-A3F8-D3BA63A96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9F6F79-0DEA-4B25-8BCE-79856F5A47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E09705-6100-47BB-84F3-A88F10A41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D0BA88-703D-429A-822E-4B98348AA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9A67-7C2B-414D-A7DA-D550629F2757}" type="datetimeFigureOut">
              <a:rPr lang="en-GB" smtClean="0"/>
              <a:t>22/06/2022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5A75B7-C197-4333-B884-703CD72FA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25357-68C0-4769-9A0F-5ED07C758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BD37-48EA-4934-AE4D-44D67B77228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8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441DCE-BB86-42D2-8D9D-C50801C13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D679E-1D0A-43AD-AEB0-4F27EE647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3B626-A0EF-4D8E-AB34-850C6BD5F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E9A67-7C2B-414D-A7DA-D550629F2757}" type="datetimeFigureOut">
              <a:rPr lang="en-GB" smtClean="0"/>
              <a:t>22/06/2022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23E5-C423-40B2-9122-95D75FA5D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3A65E-C514-4C27-B54D-A4343DF76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4BD37-48EA-4934-AE4D-44D67B77228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199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://indacobiazzo.me/assets/presentation/interactive_storytelling/pages/parisBoundaries.html" TargetMode="Externa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tychrone.org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4jg4E7LrZE?feature=oembed" TargetMode="Externa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39A75-6B20-484D-84EB-0E8FEBEEBD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E1292-249F-4A72-9DEF-0A2A8D23E0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6B6DB-654D-4D97-B406-DC39C2435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9"/>
            <a:ext cx="12192761" cy="685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45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09BEE-4B04-4239-9333-500AD37FF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C28770-D900-4B66-AB29-596722F28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4"/>
            <a:ext cx="12193525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301A59-3995-4B15-BC9D-BBDBCEAB2245}"/>
              </a:ext>
            </a:extLst>
          </p:cNvPr>
          <p:cNvSpPr txBox="1"/>
          <p:nvPr/>
        </p:nvSpPr>
        <p:spPr>
          <a:xfrm>
            <a:off x="2876551" y="457521"/>
            <a:ext cx="72460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 err="1">
                <a:solidFill>
                  <a:srgbClr val="00FFF0"/>
                </a:solidFill>
                <a:latin typeface="HelveticaNeueLT Std" panose="020B0804020202020204" pitchFamily="34" charset="0"/>
              </a:rPr>
              <a:t>Mobilità</a:t>
            </a:r>
            <a:r>
              <a:rPr lang="en-GB" sz="50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 dolce</a:t>
            </a:r>
          </a:p>
        </p:txBody>
      </p:sp>
      <p:pic>
        <p:nvPicPr>
          <p:cNvPr id="8196" name="Picture 4" descr="Bike Lines' group proposes new London cycleway plan - New London  Architecture">
            <a:extLst>
              <a:ext uri="{FF2B5EF4-FFF2-40B4-BE49-F238E27FC236}">
                <a16:creationId xmlns:a16="http://schemas.microsoft.com/office/drawing/2014/main" id="{A32766AF-8BFD-1043-99C4-95A3E6D9C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871096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6D3BDE38-0FF2-9D46-9121-F6B0D9D23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 t="757" r="21988" b="-757"/>
          <a:stretch/>
        </p:blipFill>
        <p:spPr bwMode="auto">
          <a:xfrm>
            <a:off x="4648200" y="1690688"/>
            <a:ext cx="7365190" cy="486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7DB85C9-00AD-FE41-8E2C-7A876E751D1F}"/>
              </a:ext>
            </a:extLst>
          </p:cNvPr>
          <p:cNvSpPr txBox="1"/>
          <p:nvPr/>
        </p:nvSpPr>
        <p:spPr>
          <a:xfrm>
            <a:off x="4780188" y="5973283"/>
            <a:ext cx="7233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 err="1"/>
              <a:t>Natera</a:t>
            </a:r>
            <a:r>
              <a:rPr lang="it-IT" sz="1400" dirty="0"/>
              <a:t> </a:t>
            </a:r>
            <a:r>
              <a:rPr lang="it-IT" sz="1400" dirty="0" err="1"/>
              <a:t>Orozco</a:t>
            </a:r>
            <a:r>
              <a:rPr lang="it-IT" sz="1400" dirty="0"/>
              <a:t> LG, </a:t>
            </a:r>
            <a:r>
              <a:rPr lang="it-IT" sz="1400" dirty="0" err="1"/>
              <a:t>Battiston</a:t>
            </a:r>
            <a:r>
              <a:rPr lang="it-IT" sz="1400" dirty="0"/>
              <a:t> </a:t>
            </a:r>
            <a:r>
              <a:rPr lang="it-IT" sz="1400" dirty="0" err="1"/>
              <a:t>F</a:t>
            </a:r>
            <a:r>
              <a:rPr lang="it-IT" sz="1400" dirty="0"/>
              <a:t>, </a:t>
            </a:r>
            <a:r>
              <a:rPr lang="it-IT" sz="1400" dirty="0" err="1"/>
              <a:t>Iñiguez</a:t>
            </a:r>
            <a:r>
              <a:rPr lang="it-IT" sz="1400" dirty="0"/>
              <a:t> G, </a:t>
            </a:r>
            <a:r>
              <a:rPr lang="it-IT" sz="1400" dirty="0" err="1"/>
              <a:t>Szell</a:t>
            </a:r>
            <a:r>
              <a:rPr lang="it-IT" sz="1400" dirty="0"/>
              <a:t> M. 2020 Data-</a:t>
            </a:r>
            <a:r>
              <a:rPr lang="it-IT" sz="1400" dirty="0" err="1"/>
              <a:t>driven</a:t>
            </a:r>
            <a:r>
              <a:rPr lang="it-IT" sz="1400" dirty="0"/>
              <a:t> </a:t>
            </a:r>
            <a:r>
              <a:rPr lang="it-IT" sz="1400" dirty="0" err="1"/>
              <a:t>strategies</a:t>
            </a:r>
            <a:r>
              <a:rPr lang="it-IT" sz="1400" dirty="0"/>
              <a:t> for </a:t>
            </a:r>
            <a:r>
              <a:rPr lang="it-IT" sz="1400" dirty="0" err="1"/>
              <a:t>optimal</a:t>
            </a:r>
            <a:r>
              <a:rPr lang="it-IT" sz="1400" dirty="0"/>
              <a:t> </a:t>
            </a:r>
            <a:r>
              <a:rPr lang="it-IT" sz="1400" dirty="0" err="1"/>
              <a:t>bicycle</a:t>
            </a:r>
            <a:r>
              <a:rPr lang="it-IT" sz="1400" dirty="0"/>
              <a:t> network </a:t>
            </a:r>
            <a:r>
              <a:rPr lang="it-IT" sz="1400" dirty="0" err="1"/>
              <a:t>growth</a:t>
            </a:r>
            <a:r>
              <a:rPr lang="it-IT" sz="1400" dirty="0"/>
              <a:t>. </a:t>
            </a:r>
            <a:r>
              <a:rPr lang="it-IT" sz="1400" dirty="0" err="1"/>
              <a:t>R</a:t>
            </a:r>
            <a:r>
              <a:rPr lang="it-IT" sz="1400" dirty="0"/>
              <a:t>. </a:t>
            </a:r>
            <a:r>
              <a:rPr lang="it-IT" sz="1400" dirty="0" err="1"/>
              <a:t>Soc</a:t>
            </a:r>
            <a:r>
              <a:rPr lang="it-IT" sz="1400" dirty="0"/>
              <a:t>. OpenSci.7: 201130.</a:t>
            </a:r>
          </a:p>
        </p:txBody>
      </p:sp>
    </p:spTree>
    <p:extLst>
      <p:ext uri="{BB962C8B-B14F-4D97-AF65-F5344CB8AC3E}">
        <p14:creationId xmlns:p14="http://schemas.microsoft.com/office/powerpoint/2010/main" val="68033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832 -0.039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81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09BEE-4B04-4239-9333-500AD37FF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C28770-D900-4B66-AB29-596722F28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4"/>
            <a:ext cx="12193525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301A59-3995-4B15-BC9D-BBDBCEAB2245}"/>
              </a:ext>
            </a:extLst>
          </p:cNvPr>
          <p:cNvSpPr txBox="1"/>
          <p:nvPr/>
        </p:nvSpPr>
        <p:spPr>
          <a:xfrm>
            <a:off x="2876551" y="457521"/>
            <a:ext cx="72460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La </a:t>
            </a:r>
            <a:r>
              <a:rPr lang="en-GB" sz="5000" b="1" dirty="0" err="1">
                <a:solidFill>
                  <a:srgbClr val="00FFF0"/>
                </a:solidFill>
                <a:latin typeface="HelveticaNeueLT Std" panose="020B0804020202020204" pitchFamily="34" charset="0"/>
              </a:rPr>
              <a:t>città</a:t>
            </a:r>
            <a:r>
              <a:rPr lang="en-GB" sz="50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 come </a:t>
            </a:r>
            <a:r>
              <a:rPr lang="en-GB" sz="5000" b="1" dirty="0" err="1">
                <a:solidFill>
                  <a:srgbClr val="00FFF0"/>
                </a:solidFill>
                <a:latin typeface="HelveticaNeueLT Std" panose="020B0804020202020204" pitchFamily="34" charset="0"/>
              </a:rPr>
              <a:t>sistema</a:t>
            </a:r>
            <a:r>
              <a:rPr lang="en-GB" sz="50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 </a:t>
            </a:r>
            <a:r>
              <a:rPr lang="en-GB" sz="5000" b="1" dirty="0" err="1">
                <a:solidFill>
                  <a:srgbClr val="00FFF0"/>
                </a:solidFill>
                <a:latin typeface="HelveticaNeueLT Std" panose="020B0804020202020204" pitchFamily="34" charset="0"/>
              </a:rPr>
              <a:t>complesso</a:t>
            </a:r>
            <a:endParaRPr lang="en-GB" sz="5000" b="1" dirty="0">
              <a:solidFill>
                <a:srgbClr val="00FFF0"/>
              </a:solidFill>
              <a:latin typeface="HelveticaNeueLT Std" panose="020B0804020202020204" pitchFamily="34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9E1D297A-1F9B-D741-B80D-AAE41C92B9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C8AECCDD-DE67-6E41-BBC1-B7B552233E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0BED6FD6-0E3D-2D48-B664-F2C941F9C3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1A04539-3CE5-6A4F-B998-5F2398A41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23" y="2973491"/>
            <a:ext cx="3378041" cy="2443365"/>
          </a:xfrm>
          <a:prstGeom prst="rect">
            <a:avLst/>
          </a:prstGeom>
        </p:spPr>
      </p:pic>
      <p:pic>
        <p:nvPicPr>
          <p:cNvPr id="15" name="Immagine 14" descr="Immagine che contiene esterni, città&#10;&#10;Descrizione generata automaticamente">
            <a:extLst>
              <a:ext uri="{FF2B5EF4-FFF2-40B4-BE49-F238E27FC236}">
                <a16:creationId xmlns:a16="http://schemas.microsoft.com/office/drawing/2014/main" id="{49A9AF1E-9FA6-9045-BDF7-1C6F3D25F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965" y="3883158"/>
            <a:ext cx="2847213" cy="2692400"/>
          </a:xfrm>
          <a:prstGeom prst="rect">
            <a:avLst/>
          </a:prstGeom>
        </p:spPr>
      </p:pic>
      <p:pic>
        <p:nvPicPr>
          <p:cNvPr id="17" name="Immagine 16" descr="Immagine che contiene mappa&#10;&#10;Descrizione generata automaticamente">
            <a:hlinkClick r:id="rId5"/>
            <a:extLst>
              <a:ext uri="{FF2B5EF4-FFF2-40B4-BE49-F238E27FC236}">
                <a16:creationId xmlns:a16="http://schemas.microsoft.com/office/drawing/2014/main" id="{6D30A753-83FE-924B-8C6F-B4FE9B8A2F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" t="9065" r="2986" b="7425"/>
          <a:stretch/>
        </p:blipFill>
        <p:spPr>
          <a:xfrm>
            <a:off x="5421582" y="2394064"/>
            <a:ext cx="6399539" cy="3695645"/>
          </a:xfrm>
          <a:prstGeom prst="rect">
            <a:avLst/>
          </a:prstGeom>
        </p:spPr>
      </p:pic>
      <p:sp>
        <p:nvSpPr>
          <p:cNvPr id="19" name="TextBox 6">
            <a:extLst>
              <a:ext uri="{FF2B5EF4-FFF2-40B4-BE49-F238E27FC236}">
                <a16:creationId xmlns:a16="http://schemas.microsoft.com/office/drawing/2014/main" id="{2AAC3A73-A5BC-F84C-B7F6-41580063CE0D}"/>
              </a:ext>
            </a:extLst>
          </p:cNvPr>
          <p:cNvSpPr txBox="1"/>
          <p:nvPr/>
        </p:nvSpPr>
        <p:spPr>
          <a:xfrm>
            <a:off x="192880" y="2088184"/>
            <a:ext cx="2683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Tipo Roma</a:t>
            </a:r>
          </a:p>
        </p:txBody>
      </p:sp>
    </p:spTree>
    <p:extLst>
      <p:ext uri="{BB962C8B-B14F-4D97-AF65-F5344CB8AC3E}">
        <p14:creationId xmlns:p14="http://schemas.microsoft.com/office/powerpoint/2010/main" val="3564507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09BEE-4B04-4239-9333-500AD37FF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C28770-D900-4B66-AB29-596722F28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4"/>
            <a:ext cx="12193525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301A59-3995-4B15-BC9D-BBDBCEAB2245}"/>
              </a:ext>
            </a:extLst>
          </p:cNvPr>
          <p:cNvSpPr txBox="1"/>
          <p:nvPr/>
        </p:nvSpPr>
        <p:spPr>
          <a:xfrm>
            <a:off x="2560670" y="457521"/>
            <a:ext cx="72460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 err="1">
                <a:solidFill>
                  <a:srgbClr val="00FFF0"/>
                </a:solidFill>
                <a:latin typeface="HelveticaNeueLT Std" panose="020B0804020202020204" pitchFamily="34" charset="0"/>
              </a:rPr>
              <a:t>CityChrone</a:t>
            </a:r>
            <a:endParaRPr lang="en-GB" sz="5000" b="1" dirty="0">
              <a:solidFill>
                <a:srgbClr val="00FFF0"/>
              </a:solidFill>
              <a:latin typeface="HelveticaNeueLT Std" panose="020B0804020202020204" pitchFamily="34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9E1D297A-1F9B-D741-B80D-AAE41C92B9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C8AECCDD-DE67-6E41-BBC1-B7B552233E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0BED6FD6-0E3D-2D48-B664-F2C941F9C3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 descr="Immagine che contiene mappa&#10;&#10;Descrizione generata automaticamente">
            <a:hlinkClick r:id="rId3"/>
            <a:extLst>
              <a:ext uri="{FF2B5EF4-FFF2-40B4-BE49-F238E27FC236}">
                <a16:creationId xmlns:a16="http://schemas.microsoft.com/office/drawing/2014/main" id="{FA9353D1-FC9B-184A-94A5-3A1288C89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71" y="2323743"/>
            <a:ext cx="8697458" cy="3850393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01BE5D61-C1DE-DC4A-BF83-296FCC711CA3}"/>
              </a:ext>
            </a:extLst>
          </p:cNvPr>
          <p:cNvSpPr txBox="1"/>
          <p:nvPr/>
        </p:nvSpPr>
        <p:spPr>
          <a:xfrm>
            <a:off x="1064029" y="1369573"/>
            <a:ext cx="10673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Misurare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le performance del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trasporto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pubblico</a:t>
            </a:r>
            <a:endParaRPr lang="en-GB" sz="2800" b="1" dirty="0">
              <a:solidFill>
                <a:schemeClr val="bg1"/>
              </a:solidFill>
              <a:latin typeface="HelveticaNeueLT Std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165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A297C-9A63-41D7-9800-B833763D5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37061B8E-282A-4C92-ADE8-1344A4EB9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3524" cy="6857999"/>
          </a:xfrm>
        </p:spPr>
      </p:pic>
    </p:spTree>
    <p:extLst>
      <p:ext uri="{BB962C8B-B14F-4D97-AF65-F5344CB8AC3E}">
        <p14:creationId xmlns:p14="http://schemas.microsoft.com/office/powerpoint/2010/main" val="4102051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09BEE-4B04-4239-9333-500AD37FF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C28770-D900-4B66-AB29-596722F28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" y="-17250"/>
            <a:ext cx="12193525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301A59-3995-4B15-BC9D-BBDBCEAB2245}"/>
              </a:ext>
            </a:extLst>
          </p:cNvPr>
          <p:cNvSpPr txBox="1"/>
          <p:nvPr/>
        </p:nvSpPr>
        <p:spPr>
          <a:xfrm>
            <a:off x="2876551" y="432809"/>
            <a:ext cx="87446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Urbanization is inevitable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DCDB11E-C458-B145-82D1-A4772AC60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0651" y="2129976"/>
            <a:ext cx="3239743" cy="458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31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09BEE-4B04-4239-9333-500AD37FF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C28770-D900-4B66-AB29-596722F28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"/>
            <a:ext cx="12193525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301A59-3995-4B15-BC9D-BBDBCEAB2245}"/>
              </a:ext>
            </a:extLst>
          </p:cNvPr>
          <p:cNvSpPr txBox="1"/>
          <p:nvPr/>
        </p:nvSpPr>
        <p:spPr>
          <a:xfrm>
            <a:off x="2810125" y="212298"/>
            <a:ext cx="81793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Cities are inevitable</a:t>
            </a:r>
          </a:p>
        </p:txBody>
      </p:sp>
    </p:spTree>
    <p:extLst>
      <p:ext uri="{BB962C8B-B14F-4D97-AF65-F5344CB8AC3E}">
        <p14:creationId xmlns:p14="http://schemas.microsoft.com/office/powerpoint/2010/main" val="2847936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09BEE-4B04-4239-9333-500AD37FF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C28770-D900-4B66-AB29-596722F28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"/>
            <a:ext cx="12193525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301A59-3995-4B15-BC9D-BBDBCEAB2245}"/>
              </a:ext>
            </a:extLst>
          </p:cNvPr>
          <p:cNvSpPr txBox="1"/>
          <p:nvPr/>
        </p:nvSpPr>
        <p:spPr>
          <a:xfrm>
            <a:off x="2876550" y="457521"/>
            <a:ext cx="86116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Greenhouse gas emissions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554BFA8-EA4B-B142-9E09-5AB294F93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559" y="1353593"/>
            <a:ext cx="5426882" cy="513928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410557A-29C6-BC4F-B51B-4A94223DE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50" y="1435010"/>
            <a:ext cx="7049965" cy="497644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FAD7251-0807-054E-8AA3-2D16C41B97CF}"/>
              </a:ext>
            </a:extLst>
          </p:cNvPr>
          <p:cNvSpPr txBox="1"/>
          <p:nvPr/>
        </p:nvSpPr>
        <p:spPr>
          <a:xfrm>
            <a:off x="183592" y="2305706"/>
            <a:ext cx="24289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Trasporto passeggeri su strada</a:t>
            </a:r>
          </a:p>
          <a:p>
            <a:r>
              <a:rPr lang="it-IT" sz="2400" dirty="0">
                <a:solidFill>
                  <a:schemeClr val="bg1"/>
                </a:solidFill>
              </a:rPr>
              <a:t>rappresenta il 60% delle emissioni di C02 prodotte dai trasporti.</a:t>
            </a:r>
          </a:p>
        </p:txBody>
      </p:sp>
    </p:spTree>
    <p:extLst>
      <p:ext uri="{BB962C8B-B14F-4D97-AF65-F5344CB8AC3E}">
        <p14:creationId xmlns:p14="http://schemas.microsoft.com/office/powerpoint/2010/main" val="7644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09BEE-4B04-4239-9333-500AD37FF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C28770-D900-4B66-AB29-596722F28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"/>
            <a:ext cx="12193525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301A59-3995-4B15-BC9D-BBDBCEAB2245}"/>
              </a:ext>
            </a:extLst>
          </p:cNvPr>
          <p:cNvSpPr txBox="1"/>
          <p:nvPr/>
        </p:nvSpPr>
        <p:spPr>
          <a:xfrm>
            <a:off x="2876550" y="457521"/>
            <a:ext cx="86116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Come ci </a:t>
            </a:r>
            <a:r>
              <a:rPr lang="en-GB" sz="5000" b="1" dirty="0" err="1">
                <a:solidFill>
                  <a:srgbClr val="00FFF0"/>
                </a:solidFill>
                <a:latin typeface="HelveticaNeueLT Std" panose="020B0804020202020204" pitchFamily="34" charset="0"/>
              </a:rPr>
              <a:t>muoviamo</a:t>
            </a:r>
            <a:r>
              <a:rPr lang="en-GB" sz="50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 </a:t>
            </a:r>
            <a:r>
              <a:rPr lang="en-GB" sz="5000" b="1" dirty="0" err="1">
                <a:solidFill>
                  <a:srgbClr val="00FFF0"/>
                </a:solidFill>
                <a:latin typeface="HelveticaNeueLT Std" panose="020B0804020202020204" pitchFamily="34" charset="0"/>
              </a:rPr>
              <a:t>nelle</a:t>
            </a:r>
            <a:r>
              <a:rPr lang="en-GB" sz="50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 </a:t>
            </a:r>
            <a:r>
              <a:rPr lang="en-GB" sz="5000" b="1" dirty="0" err="1">
                <a:solidFill>
                  <a:srgbClr val="00FFF0"/>
                </a:solidFill>
                <a:latin typeface="HelveticaNeueLT Std" panose="020B0804020202020204" pitchFamily="34" charset="0"/>
              </a:rPr>
              <a:t>citta</a:t>
            </a:r>
            <a:r>
              <a:rPr lang="en-GB" sz="50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702B496-0217-CF4E-9471-2852D1056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8" t="15924" r="277" b="46760"/>
          <a:stretch/>
        </p:blipFill>
        <p:spPr bwMode="auto">
          <a:xfrm>
            <a:off x="908424" y="2967976"/>
            <a:ext cx="6440472" cy="261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75D3D75-2790-9042-AFB1-E5E5DC669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41" y="2992840"/>
            <a:ext cx="3591789" cy="256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038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09BEE-4B04-4239-9333-500AD37FF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C28770-D900-4B66-AB29-596722F28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25"/>
            <a:ext cx="12193525" cy="6858000"/>
          </a:xfrm>
        </p:spPr>
      </p:pic>
      <p:pic>
        <p:nvPicPr>
          <p:cNvPr id="1026" name="Picture 2" descr="Traffico a Roma">
            <a:extLst>
              <a:ext uri="{FF2B5EF4-FFF2-40B4-BE49-F238E27FC236}">
                <a16:creationId xmlns:a16="http://schemas.microsoft.com/office/drawing/2014/main" id="{2BBC499E-A8D4-0245-AD5D-0F5F04A22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61" y="3497616"/>
            <a:ext cx="4862875" cy="2662551"/>
          </a:xfrm>
          <a:prstGeom prst="rect">
            <a:avLst/>
          </a:prstGeom>
          <a:noFill/>
          <a:effectLst>
            <a:softEdge rad="122835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allery of Superblock of Sant Antoni / Leku Studio - 9 | Landscape  architecture design, Urban life, Barcelona streets">
            <a:extLst>
              <a:ext uri="{FF2B5EF4-FFF2-40B4-BE49-F238E27FC236}">
                <a16:creationId xmlns:a16="http://schemas.microsoft.com/office/drawing/2014/main" id="{F42FA3D1-E6D2-2E4C-ABB5-84E46FE9D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2" b="12937"/>
          <a:stretch/>
        </p:blipFill>
        <p:spPr bwMode="auto">
          <a:xfrm>
            <a:off x="7149120" y="3487520"/>
            <a:ext cx="4482785" cy="2682742"/>
          </a:xfrm>
          <a:prstGeom prst="rect">
            <a:avLst/>
          </a:prstGeom>
          <a:noFill/>
          <a:effectLst>
            <a:softEdge rad="157509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BDBF6735-6949-E84C-8A9F-A949463560AA}"/>
              </a:ext>
            </a:extLst>
          </p:cNvPr>
          <p:cNvSpPr txBox="1"/>
          <p:nvPr/>
        </p:nvSpPr>
        <p:spPr>
          <a:xfrm>
            <a:off x="3162023" y="247894"/>
            <a:ext cx="86116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Come ci </a:t>
            </a:r>
            <a:r>
              <a:rPr lang="en-GB" sz="5000" b="1" dirty="0" err="1">
                <a:solidFill>
                  <a:srgbClr val="00FFF0"/>
                </a:solidFill>
                <a:latin typeface="HelveticaNeueLT Std" panose="020B0804020202020204" pitchFamily="34" charset="0"/>
              </a:rPr>
              <a:t>muoviamo</a:t>
            </a:r>
            <a:r>
              <a:rPr lang="en-GB" sz="50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 </a:t>
            </a:r>
            <a:r>
              <a:rPr lang="en-GB" sz="5000" b="1" dirty="0" err="1">
                <a:solidFill>
                  <a:srgbClr val="00FFF0"/>
                </a:solidFill>
                <a:latin typeface="HelveticaNeueLT Std" panose="020B0804020202020204" pitchFamily="34" charset="0"/>
              </a:rPr>
              <a:t>nelle</a:t>
            </a:r>
            <a:r>
              <a:rPr lang="en-GB" sz="50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 </a:t>
            </a:r>
            <a:r>
              <a:rPr lang="en-GB" sz="5000" b="1" dirty="0" err="1">
                <a:solidFill>
                  <a:srgbClr val="00FFF0"/>
                </a:solidFill>
                <a:latin typeface="HelveticaNeueLT Std" panose="020B0804020202020204" pitchFamily="34" charset="0"/>
              </a:rPr>
              <a:t>citta</a:t>
            </a:r>
            <a:r>
              <a:rPr lang="en-GB" sz="50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? (2)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73C399BB-A258-7E45-85FE-A2A5BF935E1F}"/>
              </a:ext>
            </a:extLst>
          </p:cNvPr>
          <p:cNvSpPr txBox="1"/>
          <p:nvPr/>
        </p:nvSpPr>
        <p:spPr>
          <a:xfrm>
            <a:off x="661737" y="2689449"/>
            <a:ext cx="43058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Italia </a:t>
            </a:r>
          </a:p>
          <a:p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[auto per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abitante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]</a:t>
            </a:r>
          </a:p>
          <a:p>
            <a:b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Roma: 800  </a:t>
            </a:r>
          </a:p>
          <a:p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Milano: 596</a:t>
            </a:r>
          </a:p>
          <a:p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Torino: 600</a:t>
            </a:r>
          </a:p>
          <a:p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Catania: 700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1140DF63-6FC0-8344-AE10-4504F11D85AB}"/>
              </a:ext>
            </a:extLst>
          </p:cNvPr>
          <p:cNvSpPr txBox="1"/>
          <p:nvPr/>
        </p:nvSpPr>
        <p:spPr>
          <a:xfrm>
            <a:off x="7194494" y="2738480"/>
            <a:ext cx="35558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Euro </a:t>
            </a:r>
          </a:p>
          <a:p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[auto per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abitante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]</a:t>
            </a:r>
          </a:p>
          <a:p>
            <a:b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Parigi: 225  </a:t>
            </a:r>
          </a:p>
          <a:p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Amsterdam: 210</a:t>
            </a:r>
          </a:p>
          <a:p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Barcellona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: 350</a:t>
            </a:r>
          </a:p>
          <a:p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Berlino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: 297</a:t>
            </a:r>
          </a:p>
        </p:txBody>
      </p:sp>
    </p:spTree>
    <p:extLst>
      <p:ext uri="{BB962C8B-B14F-4D97-AF65-F5344CB8AC3E}">
        <p14:creationId xmlns:p14="http://schemas.microsoft.com/office/powerpoint/2010/main" val="2494128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09BEE-4B04-4239-9333-500AD37FF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C28770-D900-4B66-AB29-596722F28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701"/>
            <a:ext cx="12193525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301A59-3995-4B15-BC9D-BBDBCEAB2245}"/>
              </a:ext>
            </a:extLst>
          </p:cNvPr>
          <p:cNvSpPr txBox="1"/>
          <p:nvPr/>
        </p:nvSpPr>
        <p:spPr>
          <a:xfrm>
            <a:off x="2876551" y="457521"/>
            <a:ext cx="72460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 err="1">
                <a:solidFill>
                  <a:srgbClr val="00FFF0"/>
                </a:solidFill>
                <a:latin typeface="HelveticaNeueLT Std" panose="020B0804020202020204" pitchFamily="34" charset="0"/>
              </a:rPr>
              <a:t>Ineffcienza</a:t>
            </a:r>
            <a:endParaRPr lang="en-GB" sz="5000" b="1" dirty="0">
              <a:solidFill>
                <a:srgbClr val="00FFF0"/>
              </a:solidFill>
              <a:latin typeface="HelveticaNeueLT Std" panose="020B0804020202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6B58C21-1291-6847-B58A-4E220C90D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58907"/>
            <a:ext cx="4049294" cy="2146125"/>
          </a:xfrm>
          <a:prstGeom prst="rect">
            <a:avLst/>
          </a:prstGeom>
          <a:noFill/>
          <a:effectLst>
            <a:softEdge rad="8222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grata&#10;&#10;Descrizione generata automaticamente">
            <a:extLst>
              <a:ext uri="{FF2B5EF4-FFF2-40B4-BE49-F238E27FC236}">
                <a16:creationId xmlns:a16="http://schemas.microsoft.com/office/drawing/2014/main" id="{E8FAB25A-345B-8C44-89CB-6153D60BE1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51" b="20845"/>
          <a:stretch/>
        </p:blipFill>
        <p:spPr>
          <a:xfrm>
            <a:off x="822156" y="4578569"/>
            <a:ext cx="4201695" cy="2176520"/>
          </a:xfrm>
          <a:prstGeom prst="rect">
            <a:avLst/>
          </a:prstGeom>
          <a:noFill/>
          <a:effectLst>
            <a:softEdge rad="87254"/>
          </a:effectLst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BD35C132-0D7A-6D4D-B65E-268A1FE0FCD1}"/>
              </a:ext>
            </a:extLst>
          </p:cNvPr>
          <p:cNvSpPr txBox="1"/>
          <p:nvPr/>
        </p:nvSpPr>
        <p:spPr>
          <a:xfrm>
            <a:off x="920082" y="2264225"/>
            <a:ext cx="3912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In media 1.2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persone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per auto.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620CEDF3-DA62-A540-B49B-CF81869B7A60}"/>
              </a:ext>
            </a:extLst>
          </p:cNvPr>
          <p:cNvSpPr txBox="1"/>
          <p:nvPr/>
        </p:nvSpPr>
        <p:spPr>
          <a:xfrm>
            <a:off x="1056440" y="5012318"/>
            <a:ext cx="3967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95% del tempo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l’auto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privata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è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ferma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.</a:t>
            </a:r>
          </a:p>
          <a:p>
            <a:endParaRPr lang="en-GB" sz="2800" b="1" dirty="0">
              <a:solidFill>
                <a:schemeClr val="bg1"/>
              </a:solidFill>
              <a:latin typeface="HelveticaNeueLT Std" panose="020B0804020202020204" pitchFamily="34" charset="0"/>
            </a:endParaRP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0436543D-95B6-4144-80E7-DF5CA97F4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1" t="11461" r="5361" b="12995"/>
          <a:stretch/>
        </p:blipFill>
        <p:spPr bwMode="auto">
          <a:xfrm>
            <a:off x="6692566" y="1933728"/>
            <a:ext cx="5178591" cy="4635727"/>
          </a:xfrm>
          <a:prstGeom prst="rect">
            <a:avLst/>
          </a:prstGeom>
          <a:noFill/>
          <a:effectLst>
            <a:softEdge rad="99078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E65F671A-F7A9-BB42-B8C7-87DD7E1927B2}"/>
              </a:ext>
            </a:extLst>
          </p:cNvPr>
          <p:cNvSpPr txBox="1"/>
          <p:nvPr/>
        </p:nvSpPr>
        <p:spPr>
          <a:xfrm>
            <a:off x="6995025" y="5042118"/>
            <a:ext cx="45736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Più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del 50%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dei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spostamenti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urbani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è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minore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di 5km</a:t>
            </a:r>
          </a:p>
          <a:p>
            <a:endParaRPr lang="en-GB" sz="2800" b="1" dirty="0">
              <a:solidFill>
                <a:schemeClr val="bg1"/>
              </a:solidFill>
              <a:latin typeface="HelveticaNeueLT Std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248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09BEE-4B04-4239-9333-500AD37FF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C28770-D900-4B66-AB29-596722F28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917"/>
            <a:ext cx="12193525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301A59-3995-4B15-BC9D-BBDBCEAB2245}"/>
              </a:ext>
            </a:extLst>
          </p:cNvPr>
          <p:cNvSpPr txBox="1"/>
          <p:nvPr/>
        </p:nvSpPr>
        <p:spPr>
          <a:xfrm>
            <a:off x="443593" y="238438"/>
            <a:ext cx="72460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 err="1">
                <a:solidFill>
                  <a:srgbClr val="00FFF0"/>
                </a:solidFill>
                <a:latin typeface="HelveticaNeueLT Std" panose="020B0804020202020204" pitchFamily="34" charset="0"/>
              </a:rPr>
              <a:t>Efficienza</a:t>
            </a:r>
            <a:endParaRPr lang="en-GB" sz="5000" b="1" dirty="0">
              <a:solidFill>
                <a:srgbClr val="00FFF0"/>
              </a:solidFill>
              <a:latin typeface="HelveticaNeueLT Std" panose="020B0804020202020204" pitchFamily="34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C6BAB15A-29AA-B945-95FB-66B0111E1FDE}"/>
              </a:ext>
            </a:extLst>
          </p:cNvPr>
          <p:cNvSpPr txBox="1"/>
          <p:nvPr/>
        </p:nvSpPr>
        <p:spPr>
          <a:xfrm>
            <a:off x="0" y="1908112"/>
            <a:ext cx="1219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FFF0"/>
                </a:solidFill>
                <a:latin typeface="HelveticaNeueLT Std" panose="020B0804020202020204" pitchFamily="34" charset="0"/>
              </a:rPr>
              <a:t>Aumento</a:t>
            </a:r>
            <a:r>
              <a:rPr lang="en-GB" sz="28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rgbClr val="00FFF0"/>
                </a:solidFill>
                <a:latin typeface="HelveticaNeueLT Std" panose="020B0804020202020204" pitchFamily="34" charset="0"/>
              </a:rPr>
              <a:t>dell’utilizzo</a:t>
            </a:r>
            <a:r>
              <a:rPr lang="en-GB" sz="28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 medio </a:t>
            </a:r>
            <a:r>
              <a:rPr lang="en-GB" sz="2800" b="1" dirty="0" err="1">
                <a:solidFill>
                  <a:srgbClr val="00FFF0"/>
                </a:solidFill>
                <a:latin typeface="HelveticaNeueLT Std" panose="020B0804020202020204" pitchFamily="34" charset="0"/>
              </a:rPr>
              <a:t>dell’auto</a:t>
            </a:r>
            <a:r>
              <a:rPr lang="en-GB" sz="28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 (5%-&gt;80%)</a:t>
            </a:r>
            <a:endParaRPr lang="en-GB" sz="2800" b="1" dirty="0">
              <a:solidFill>
                <a:schemeClr val="bg1"/>
              </a:solidFill>
              <a:latin typeface="HelveticaNeueLT Std" panose="020B0804020202020204" pitchFamily="34" charset="0"/>
            </a:endParaRPr>
          </a:p>
          <a:p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Esplosione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dell’utilizzo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condiviso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dell’auto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(enjoy, car2go,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ecc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.). Si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riduce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di quasi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dieci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volte lo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spazio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occupato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dalle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macchine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nelle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città</a:t>
            </a:r>
            <a:endParaRPr lang="en-GB" sz="2800" b="1" dirty="0">
              <a:solidFill>
                <a:schemeClr val="bg1"/>
              </a:solidFill>
              <a:latin typeface="HelveticaNeueLT Std" panose="020B0804020202020204" pitchFamily="34" charset="0"/>
            </a:endParaRPr>
          </a:p>
          <a:p>
            <a:pPr algn="ctr"/>
            <a:b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</a:br>
            <a:r>
              <a:rPr lang="en-GB" sz="2800" b="1" dirty="0" err="1">
                <a:solidFill>
                  <a:srgbClr val="00FFF0"/>
                </a:solidFill>
                <a:latin typeface="HelveticaNeueLT Std" panose="020B0804020202020204" pitchFamily="34" charset="0"/>
              </a:rPr>
              <a:t>Aumento</a:t>
            </a:r>
            <a:r>
              <a:rPr lang="en-GB" sz="28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 del </a:t>
            </a:r>
            <a:r>
              <a:rPr lang="en-GB" sz="2800" b="1" dirty="0" err="1">
                <a:solidFill>
                  <a:srgbClr val="00FFF0"/>
                </a:solidFill>
                <a:latin typeface="HelveticaNeueLT Std" panose="020B0804020202020204" pitchFamily="34" charset="0"/>
              </a:rPr>
              <a:t>numero</a:t>
            </a:r>
            <a:r>
              <a:rPr lang="en-GB" sz="28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 medio di </a:t>
            </a:r>
            <a:r>
              <a:rPr lang="en-GB" sz="2800" b="1" dirty="0" err="1">
                <a:solidFill>
                  <a:srgbClr val="00FFF0"/>
                </a:solidFill>
                <a:latin typeface="HelveticaNeueLT Std" panose="020B0804020202020204" pitchFamily="34" charset="0"/>
              </a:rPr>
              <a:t>persone</a:t>
            </a:r>
            <a:r>
              <a:rPr lang="en-GB" sz="28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 per </a:t>
            </a:r>
            <a:r>
              <a:rPr lang="en-GB" sz="2800" b="1" dirty="0" err="1">
                <a:solidFill>
                  <a:srgbClr val="00FFF0"/>
                </a:solidFill>
                <a:latin typeface="HelveticaNeueLT Std" panose="020B0804020202020204" pitchFamily="34" charset="0"/>
              </a:rPr>
              <a:t>automobili</a:t>
            </a:r>
            <a:r>
              <a:rPr lang="en-GB" sz="28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 </a:t>
            </a:r>
          </a:p>
          <a:p>
            <a:pPr algn="ctr"/>
            <a:r>
              <a:rPr lang="en-GB" sz="28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[</a:t>
            </a:r>
            <a:r>
              <a:rPr lang="en-GB" sz="2800" b="1" dirty="0" err="1">
                <a:solidFill>
                  <a:srgbClr val="00FFF0"/>
                </a:solidFill>
                <a:latin typeface="HelveticaNeueLT Std" panose="020B0804020202020204" pitchFamily="34" charset="0"/>
              </a:rPr>
              <a:t>UberPool</a:t>
            </a:r>
            <a:r>
              <a:rPr lang="en-GB" sz="28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, Lyft, taxi </a:t>
            </a:r>
            <a:r>
              <a:rPr lang="en-GB" sz="2800" b="1" dirty="0" err="1">
                <a:solidFill>
                  <a:srgbClr val="00FFF0"/>
                </a:solidFill>
                <a:latin typeface="HelveticaNeueLT Std" panose="020B0804020202020204" pitchFamily="34" charset="0"/>
              </a:rPr>
              <a:t>condivisi</a:t>
            </a:r>
            <a:r>
              <a:rPr lang="en-GB" sz="28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, </a:t>
            </a:r>
            <a:r>
              <a:rPr lang="en-GB" sz="2800" b="1" dirty="0" err="1">
                <a:solidFill>
                  <a:srgbClr val="00FFF0"/>
                </a:solidFill>
                <a:latin typeface="HelveticaNeueLT Std" panose="020B0804020202020204" pitchFamily="34" charset="0"/>
              </a:rPr>
              <a:t>trasporto</a:t>
            </a:r>
            <a:r>
              <a:rPr lang="en-GB" sz="28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rgbClr val="00FFF0"/>
                </a:solidFill>
                <a:latin typeface="HelveticaNeueLT Std" panose="020B0804020202020204" pitchFamily="34" charset="0"/>
              </a:rPr>
              <a:t>pubblico</a:t>
            </a:r>
            <a:r>
              <a:rPr lang="en-GB" sz="28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 on demand, self driving car]</a:t>
            </a:r>
          </a:p>
          <a:p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Vari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studi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recenti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dimostrano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che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si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possono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accoppiare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nelle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città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circa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oltre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il 90%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dei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tragitti</a:t>
            </a:r>
            <a:r>
              <a:rPr lang="en-GB" sz="2800" b="1" dirty="0">
                <a:solidFill>
                  <a:schemeClr val="bg1"/>
                </a:solidFill>
                <a:latin typeface="HelveticaNeueLT Std" panose="020B0804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HelveticaNeueLT Std" panose="020B0804020202020204" pitchFamily="34" charset="0"/>
              </a:rPr>
              <a:t>singoli</a:t>
            </a:r>
            <a:r>
              <a:rPr lang="en-GB" sz="2800" b="1" dirty="0">
                <a:solidFill>
                  <a:srgbClr val="00FFF0"/>
                </a:solidFill>
                <a:latin typeface="HelveticaNeueLT Std" panose="020B0804020202020204" pitchFamily="34" charset="0"/>
              </a:rPr>
              <a:t>.</a:t>
            </a:r>
          </a:p>
        </p:txBody>
      </p:sp>
      <p:pic>
        <p:nvPicPr>
          <p:cNvPr id="4" name="Elementi multimediali online 3" descr="Experiencing fully autonomous Waymo rides">
            <a:hlinkClick r:id="" action="ppaction://media"/>
            <a:extLst>
              <a:ext uri="{FF2B5EF4-FFF2-40B4-BE49-F238E27FC236}">
                <a16:creationId xmlns:a16="http://schemas.microsoft.com/office/drawing/2014/main" id="{CBD73105-1A8C-6646-BE50-15B9C975357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lum bright="-21000"/>
          </a:blip>
          <a:stretch>
            <a:fillRect/>
          </a:stretch>
        </p:blipFill>
        <p:spPr>
          <a:xfrm>
            <a:off x="5918869" y="203607"/>
            <a:ext cx="6033645" cy="3409010"/>
          </a:xfrm>
          <a:prstGeom prst="rect">
            <a:avLst/>
          </a:prstGeom>
          <a:effectLst>
            <a:softEdge rad="114506"/>
          </a:effectLst>
        </p:spPr>
      </p:pic>
    </p:spTree>
    <p:extLst>
      <p:ext uri="{BB962C8B-B14F-4D97-AF65-F5344CB8AC3E}">
        <p14:creationId xmlns:p14="http://schemas.microsoft.com/office/powerpoint/2010/main" val="346021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5511</TotalTime>
  <Words>233</Words>
  <Application>Microsoft Macintosh PowerPoint</Application>
  <PresentationFormat>Widescreen</PresentationFormat>
  <Paragraphs>35</Paragraphs>
  <Slides>12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HelveticaNeueLT Std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Luca Aufiero</dc:creator>
  <cp:lastModifiedBy>Biazzo  Indaco</cp:lastModifiedBy>
  <cp:revision>20</cp:revision>
  <dcterms:created xsi:type="dcterms:W3CDTF">2021-10-02T15:52:12Z</dcterms:created>
  <dcterms:modified xsi:type="dcterms:W3CDTF">2022-06-22T21:33:25Z</dcterms:modified>
</cp:coreProperties>
</file>