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56" r:id="rId2"/>
    <p:sldId id="257" r:id="rId3"/>
    <p:sldId id="268" r:id="rId4"/>
    <p:sldId id="269" r:id="rId5"/>
    <p:sldId id="266" r:id="rId6"/>
    <p:sldId id="259" r:id="rId7"/>
    <p:sldId id="267" r:id="rId8"/>
    <p:sldId id="260" r:id="rId9"/>
    <p:sldId id="270" r:id="rId10"/>
    <p:sldId id="261" r:id="rId11"/>
    <p:sldId id="263" r:id="rId12"/>
    <p:sldId id="271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2AAC6E64-0A7A-DF45-A677-24267B7AA6D9}">
          <p14:sldIdLst>
            <p14:sldId id="256"/>
            <p14:sldId id="257"/>
            <p14:sldId id="268"/>
            <p14:sldId id="269"/>
            <p14:sldId id="266"/>
            <p14:sldId id="259"/>
            <p14:sldId id="267"/>
            <p14:sldId id="260"/>
            <p14:sldId id="270"/>
            <p14:sldId id="261"/>
            <p14:sldId id="263"/>
            <p14:sldId id="271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847"/>
  </p:normalViewPr>
  <p:slideViewPr>
    <p:cSldViewPr snapToGrid="0" snapToObjects="1">
      <p:cViewPr varScale="1">
        <p:scale>
          <a:sx n="104" d="100"/>
          <a:sy n="104" d="100"/>
        </p:scale>
        <p:origin x="232" y="50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1BC3-27C3-CE48-B8A9-F1F57D7EF595}" type="datetimeFigureOut">
              <a:rPr lang="it-IT" smtClean="0"/>
              <a:t>22/06/22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7344-8EF9-E243-9526-FC8BDDB77ED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368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1BC3-27C3-CE48-B8A9-F1F57D7EF595}" type="datetimeFigureOut">
              <a:rPr lang="it-IT" smtClean="0"/>
              <a:t>22/06/22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7344-8EF9-E243-9526-FC8BDDB77ED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447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1BC3-27C3-CE48-B8A9-F1F57D7EF595}" type="datetimeFigureOut">
              <a:rPr lang="it-IT" smtClean="0"/>
              <a:t>22/06/22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7344-8EF9-E243-9526-FC8BDDB77ED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44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1BC3-27C3-CE48-B8A9-F1F57D7EF595}" type="datetimeFigureOut">
              <a:rPr lang="it-IT" smtClean="0"/>
              <a:t>22/06/22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7344-8EF9-E243-9526-FC8BDDB77ED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460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1BC3-27C3-CE48-B8A9-F1F57D7EF595}" type="datetimeFigureOut">
              <a:rPr lang="it-IT" smtClean="0"/>
              <a:t>22/06/22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7344-8EF9-E243-9526-FC8BDDB77ED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165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1BC3-27C3-CE48-B8A9-F1F57D7EF595}" type="datetimeFigureOut">
              <a:rPr lang="it-IT" smtClean="0"/>
              <a:t>22/06/22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7344-8EF9-E243-9526-FC8BDDB77ED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72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1BC3-27C3-CE48-B8A9-F1F57D7EF595}" type="datetimeFigureOut">
              <a:rPr lang="it-IT" smtClean="0"/>
              <a:t>22/06/22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7344-8EF9-E243-9526-FC8BDDB77ED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01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1BC3-27C3-CE48-B8A9-F1F57D7EF595}" type="datetimeFigureOut">
              <a:rPr lang="it-IT" smtClean="0"/>
              <a:t>22/06/22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7344-8EF9-E243-9526-FC8BDDB77ED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476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1BC3-27C3-CE48-B8A9-F1F57D7EF595}" type="datetimeFigureOut">
              <a:rPr lang="it-IT" smtClean="0"/>
              <a:t>22/06/22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7344-8EF9-E243-9526-FC8BDDB77ED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511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1BC3-27C3-CE48-B8A9-F1F57D7EF595}" type="datetimeFigureOut">
              <a:rPr lang="it-IT" smtClean="0"/>
              <a:t>22/06/22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7344-8EF9-E243-9526-FC8BDDB77ED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8390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1BC3-27C3-CE48-B8A9-F1F57D7EF595}" type="datetimeFigureOut">
              <a:rPr lang="it-IT" smtClean="0"/>
              <a:t>22/06/22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7344-8EF9-E243-9526-FC8BDDB77ED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504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1BC3-27C3-CE48-B8A9-F1F57D7EF595}" type="datetimeFigureOut">
              <a:rPr lang="it-IT" smtClean="0"/>
              <a:t>22/06/22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F7344-8EF9-E243-9526-FC8BDDB77ED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857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CD303ABA-30DE-E448-9D7D-90AE7FAA2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542F306-C120-074A-9DE6-F8590546D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3700" dirty="0">
                <a:solidFill>
                  <a:schemeClr val="accent2"/>
                </a:solidFill>
              </a:rPr>
              <a:t>C</a:t>
            </a:r>
            <a:r>
              <a:rPr lang="en-GB" sz="3700" dirty="0"/>
              <a:t>ity</a:t>
            </a:r>
            <a:r>
              <a:rPr lang="en-GB" sz="3700" dirty="0">
                <a:solidFill>
                  <a:schemeClr val="accent6"/>
                </a:solidFill>
              </a:rPr>
              <a:t>C</a:t>
            </a:r>
            <a:r>
              <a:rPr lang="en-GB" sz="3700" dirty="0"/>
              <a:t>hro</a:t>
            </a:r>
            <a:r>
              <a:rPr lang="en-GB" sz="3700" dirty="0">
                <a:solidFill>
                  <a:schemeClr val="accent5"/>
                </a:solidFill>
              </a:rPr>
              <a:t>n</a:t>
            </a:r>
            <a:r>
              <a:rPr lang="en-GB" sz="3700" dirty="0"/>
              <a:t>e: an interactive platform for transport network analysis and planning in urban systems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5C541EC-08DA-5F46-80AB-09B0A8CB6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 dirty="0"/>
              <a:t>Indaco Biazzo, Politecnico di Torino</a:t>
            </a:r>
          </a:p>
          <a:p>
            <a:pPr algn="l"/>
            <a:r>
              <a:rPr lang="en-GB" sz="2000" dirty="0"/>
              <a:t>www.citychrone.org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omplex Networks and their Applications 2021">
            <a:extLst>
              <a:ext uri="{FF2B5EF4-FFF2-40B4-BE49-F238E27FC236}">
                <a16:creationId xmlns:a16="http://schemas.microsoft.com/office/drawing/2014/main" id="{F0871198-0897-044E-89D4-1E69925A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8611" y="5198533"/>
            <a:ext cx="1250757" cy="137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6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7"/>
    </mc:Choice>
    <mc:Fallback xmlns="">
      <p:transition spd="slow" advTm="21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97FBF3-1E36-8321-75F4-4760BC3C58FB}"/>
              </a:ext>
            </a:extLst>
          </p:cNvPr>
          <p:cNvSpPr txBox="1"/>
          <p:nvPr/>
        </p:nvSpPr>
        <p:spPr>
          <a:xfrm>
            <a:off x="3766457" y="2775857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6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29"/>
    </mc:Choice>
    <mc:Fallback xmlns="">
      <p:transition spd="slow" advTm="97829"/>
    </mc:Fallback>
  </mc:AlternateContent>
  <p:extLst>
    <p:ext uri="{E180D4A7-C9FB-4DFB-919C-405C955672EB}">
      <p14:showEvtLst xmlns:p14="http://schemas.microsoft.com/office/powerpoint/2010/main">
        <p14:playEvt time="3166" objId="6"/>
        <p14:stopEvt time="54088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9E75EF1-86A0-5B4E-B598-45473D4F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Best Scenario for Rome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800" dirty="0"/>
            </a:br>
            <a:r>
              <a:rPr lang="en-US" sz="2800" b="1" dirty="0"/>
              <a:t>budget limit</a:t>
            </a:r>
            <a:r>
              <a:rPr lang="en-US" sz="2400" b="1" dirty="0"/>
              <a:t>: 5 Bilion € 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7E8773-A34D-194C-AD61-EFF6A6AA5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Title</a:t>
            </a:r>
            <a:r>
              <a:rPr lang="en-US" sz="2000" dirty="0"/>
              <a:t>: rer+circle</a:t>
            </a:r>
          </a:p>
          <a:p>
            <a:pPr marL="0" indent="0">
              <a:buNone/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Author</a:t>
            </a:r>
            <a:r>
              <a:rPr lang="en-US" sz="2000" dirty="0"/>
              <a:t>: mat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423B62-EA69-2148-A112-D9EB4CD2B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906" y="1049016"/>
            <a:ext cx="6181735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65"/>
    </mc:Choice>
    <mc:Fallback xmlns="">
      <p:transition spd="slow" advTm="4736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7700C8D-50D8-FF4A-BBD5-8826D428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Clustering user</a:t>
            </a:r>
            <a:r>
              <a:rPr lang="en-US" sz="4800" dirty="0"/>
              <a:t>s’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scenarios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5DC2A2B-F58B-3341-AB70-B61F9CA7E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9322" y="1624264"/>
            <a:ext cx="6969241" cy="523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94"/>
    </mc:Choice>
    <mc:Fallback xmlns="">
      <p:transition spd="slow" advTm="8509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99F34-6122-E54C-956F-8014DC98F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46A567-7704-CB48-8D34-92518F94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66508"/>
          </a:xfrm>
        </p:spPr>
        <p:txBody>
          <a:bodyPr/>
          <a:lstStyle/>
          <a:p>
            <a:r>
              <a:rPr lang="en-GB" dirty="0"/>
              <a:t>Measure performance of public transports in urban systems.</a:t>
            </a:r>
          </a:p>
          <a:p>
            <a:r>
              <a:rPr lang="en-GB" dirty="0"/>
              <a:t>Interactive platform for disseminating the results and enhance the awareness.</a:t>
            </a:r>
          </a:p>
          <a:p>
            <a:r>
              <a:rPr lang="en-GB" dirty="0"/>
              <a:t>Involve citizen to imagine new public transports scenario.</a:t>
            </a:r>
          </a:p>
          <a:p>
            <a:r>
              <a:rPr lang="en-GB" dirty="0"/>
              <a:t>Using users intelligence and computational resources to solve a very complex optimization problems</a:t>
            </a:r>
          </a:p>
          <a:p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0F94443-BD5B-1643-8760-3787C32BC723}"/>
              </a:ext>
            </a:extLst>
          </p:cNvPr>
          <p:cNvSpPr txBox="1"/>
          <p:nvPr/>
        </p:nvSpPr>
        <p:spPr>
          <a:xfrm>
            <a:off x="838200" y="5130801"/>
            <a:ext cx="87291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5"/>
                </a:solidFill>
              </a:rPr>
              <a:t>Ongoing</a:t>
            </a:r>
            <a:r>
              <a:rPr lang="en-GB" sz="4000" dirty="0">
                <a:solidFill>
                  <a:schemeClr val="accent5"/>
                </a:solidFill>
              </a:rPr>
              <a:t>: </a:t>
            </a:r>
            <a:r>
              <a:rPr lang="en-GB" sz="3200" dirty="0">
                <a:solidFill>
                  <a:schemeClr val="accent5"/>
                </a:solidFill>
              </a:rPr>
              <a:t>heuristics algorithms to find the best metro lines given punctual measures of performances.</a:t>
            </a:r>
          </a:p>
        </p:txBody>
      </p:sp>
    </p:spTree>
    <p:extLst>
      <p:ext uri="{BB962C8B-B14F-4D97-AF65-F5344CB8AC3E}">
        <p14:creationId xmlns:p14="http://schemas.microsoft.com/office/powerpoint/2010/main" val="20302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32"/>
    </mc:Choice>
    <mc:Fallback xmlns="">
      <p:transition spd="slow" advTm="5513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D20EFB-28B6-DF4F-8B70-D1A9DFE2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r>
              <a:rPr lang="en-GB" sz="2700" dirty="0"/>
              <a:t>Measure the performance of public transports in urban systems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5ABA5C-1D70-7641-9175-82C9D0D17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 lnSpcReduction="10000"/>
          </a:bodyPr>
          <a:lstStyle/>
          <a:p>
            <a:r>
              <a:rPr lang="en-GB" sz="1800" dirty="0"/>
              <a:t>Complex systems</a:t>
            </a:r>
          </a:p>
          <a:p>
            <a:r>
              <a:rPr lang="en-GB" sz="1800" dirty="0"/>
              <a:t>Data: Transports data, street networks, Population density.</a:t>
            </a:r>
          </a:p>
          <a:p>
            <a:r>
              <a:rPr lang="en-GB" sz="1800" dirty="0"/>
              <a:t>Measures: Universal, Transparent, meaningful, reproducible.</a:t>
            </a:r>
          </a:p>
          <a:p>
            <a:r>
              <a:rPr lang="en-GB" sz="1800" dirty="0"/>
              <a:t>Help stakeholders, citizens, etc. in decision process.</a:t>
            </a: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75A520-E403-1F71-4C58-02F9F0EF9F4C}"/>
              </a:ext>
            </a:extLst>
          </p:cNvPr>
          <p:cNvSpPr txBox="1"/>
          <p:nvPr/>
        </p:nvSpPr>
        <p:spPr>
          <a:xfrm>
            <a:off x="4300151" y="4188941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7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41"/>
    </mc:Choice>
    <mc:Fallback xmlns="">
      <p:transition spd="slow" advTm="75041"/>
    </mc:Fallback>
  </mc:AlternateContent>
  <p:extLst>
    <p:ext uri="{E180D4A7-C9FB-4DFB-919C-405C955672EB}">
      <p14:showEvtLst xmlns:p14="http://schemas.microsoft.com/office/powerpoint/2010/main">
        <p14:playEvt time="8140" objId="10"/>
        <p14:stopEvt time="30798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09C2E3-358E-BD41-B3BB-ADD054957964}"/>
              </a:ext>
            </a:extLst>
          </p:cNvPr>
          <p:cNvSpPr txBox="1"/>
          <p:nvPr/>
        </p:nvSpPr>
        <p:spPr>
          <a:xfrm>
            <a:off x="270933" y="4669977"/>
            <a:ext cx="4958291" cy="14937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Real Motivation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3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lvl="1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 was born in Rome, I had a difficult childhood.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3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Roma, la crisi della mobilità ed idee per il futuro. Per essere una  capitale della mobilità nuova. | Green Italia">
            <a:extLst>
              <a:ext uri="{FF2B5EF4-FFF2-40B4-BE49-F238E27FC236}">
                <a16:creationId xmlns:a16="http://schemas.microsoft.com/office/drawing/2014/main" id="{0DB78A08-FFA3-B144-9F07-7CD852B27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cco perché i bus di Roma prendono fuoco - Tiscali Notizie">
            <a:extLst>
              <a:ext uri="{FF2B5EF4-FFF2-40B4-BE49-F238E27FC236}">
                <a16:creationId xmlns:a16="http://schemas.microsoft.com/office/drawing/2014/main" id="{1E3B5595-E7F9-CA4D-840E-D74B310DB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AE3CE69-CC79-8B45-A35C-BE8BD52DB1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8" name="Immagine 7" descr="Immagine che contiene testo, automobile, esterni, edificio&#10;&#10;Descrizione generata automaticamente">
            <a:extLst>
              <a:ext uri="{FF2B5EF4-FFF2-40B4-BE49-F238E27FC236}">
                <a16:creationId xmlns:a16="http://schemas.microsoft.com/office/drawing/2014/main" id="{8B547BC5-4BB6-CD4D-846B-FA1F6068E5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34733C-BE60-7A44-AB70-2E3846FD66B3}"/>
              </a:ext>
            </a:extLst>
          </p:cNvPr>
          <p:cNvSpPr txBox="1"/>
          <p:nvPr/>
        </p:nvSpPr>
        <p:spPr>
          <a:xfrm>
            <a:off x="6191251" y="4943790"/>
            <a:ext cx="5692774" cy="10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1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2">
                    <a:alpha val="80000"/>
                  </a:schemeClr>
                </a:solidFill>
              </a:rPr>
              <a:t>How much it suck with respect the rest of the word? </a:t>
            </a:r>
          </a:p>
        </p:txBody>
      </p:sp>
    </p:spTree>
    <p:extLst>
      <p:ext uri="{BB962C8B-B14F-4D97-AF65-F5344CB8AC3E}">
        <p14:creationId xmlns:p14="http://schemas.microsoft.com/office/powerpoint/2010/main" val="24587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1"/>
    </mc:Choice>
    <mc:Fallback xmlns="">
      <p:transition spd="slow" advTm="3957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0DCD1DF-E055-4D43-83B2-A2250F374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n-GB" sz="3400" dirty="0"/>
              <a:t>How to measure public transports performances?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64878CC9-EC47-CD43-8FE6-896F388A2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38" y="2558167"/>
            <a:ext cx="3658955" cy="487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Isochrones</a:t>
            </a:r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</p:txBody>
      </p:sp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48853A9E-A9A8-6046-844E-2A6174F03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1" y="3283051"/>
            <a:ext cx="4220307" cy="2743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1660993-E069-184D-8D53-14E2DC60E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912" y="3782305"/>
            <a:ext cx="5135719" cy="241378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0E0D09E-F4DB-3F4E-B7E4-0941A2FE79C2}"/>
              </a:ext>
            </a:extLst>
          </p:cNvPr>
          <p:cNvSpPr txBox="1"/>
          <p:nvPr/>
        </p:nvSpPr>
        <p:spPr>
          <a:xfrm>
            <a:off x="6855502" y="3045498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dirty="0"/>
              <a:t>First step towards an accessibility measure:</a:t>
            </a:r>
          </a:p>
          <a:p>
            <a:pPr fontAlgn="base"/>
            <a:r>
              <a:rPr lang="en-GB" dirty="0"/>
              <a:t>The larger isochrones are, the faster you move.</a:t>
            </a:r>
          </a:p>
        </p:txBody>
      </p:sp>
    </p:spTree>
    <p:extLst>
      <p:ext uri="{BB962C8B-B14F-4D97-AF65-F5344CB8AC3E}">
        <p14:creationId xmlns:p14="http://schemas.microsoft.com/office/powerpoint/2010/main" val="121009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6"/>
    </mc:Choice>
    <mc:Fallback xmlns="">
      <p:transition spd="slow" advTm="3250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C2AC11E-3162-4990-A36E-92B07ECF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1248681-27E7-1246-9DDB-693C8E29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Velocity and Sociality score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C304AF1-27F7-F445-B909-F8CA9854E52D}"/>
              </a:ext>
            </a:extLst>
          </p:cNvPr>
          <p:cNvSpPr txBox="1"/>
          <p:nvPr/>
        </p:nvSpPr>
        <p:spPr>
          <a:xfrm>
            <a:off x="838200" y="4800600"/>
            <a:ext cx="3721608" cy="1069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0" i="0" dirty="0" err="1">
                <a:solidFill>
                  <a:schemeClr val="accent5"/>
                </a:solidFill>
                <a:effectLst/>
              </a:rPr>
              <a:t>Biazzo</a:t>
            </a:r>
            <a:r>
              <a:rPr lang="en-US" sz="1700" b="0" i="0" dirty="0">
                <a:solidFill>
                  <a:schemeClr val="accent5"/>
                </a:solidFill>
                <a:effectLst/>
              </a:rPr>
              <a:t>, I., </a:t>
            </a:r>
            <a:r>
              <a:rPr lang="en-US" sz="1700" b="0" i="0" dirty="0" err="1">
                <a:solidFill>
                  <a:schemeClr val="accent5"/>
                </a:solidFill>
                <a:effectLst/>
              </a:rPr>
              <a:t>Monechi</a:t>
            </a:r>
            <a:r>
              <a:rPr lang="en-US" sz="1700" b="0" i="0" dirty="0">
                <a:solidFill>
                  <a:schemeClr val="accent5"/>
                </a:solidFill>
                <a:effectLst/>
              </a:rPr>
              <a:t>, B., &amp; Loreto, V. (2019). General scores for accessibility and inequality measures in urban areas. </a:t>
            </a:r>
            <a:r>
              <a:rPr lang="en-US" sz="1700" b="0" i="1" dirty="0">
                <a:solidFill>
                  <a:schemeClr val="accent5"/>
                </a:solidFill>
                <a:effectLst/>
              </a:rPr>
              <a:t>Royal Society open science</a:t>
            </a:r>
            <a:r>
              <a:rPr lang="en-US" sz="1700" b="0" i="0" dirty="0">
                <a:solidFill>
                  <a:schemeClr val="accent5"/>
                </a:solidFill>
                <a:effectLst/>
              </a:rPr>
              <a:t>, </a:t>
            </a:r>
            <a:r>
              <a:rPr lang="en-US" sz="1700" b="0" i="1" dirty="0">
                <a:solidFill>
                  <a:schemeClr val="accent5"/>
                </a:solidFill>
                <a:effectLst/>
              </a:rPr>
              <a:t>6</a:t>
            </a:r>
            <a:r>
              <a:rPr lang="en-US" sz="1700" b="0" i="0" dirty="0">
                <a:solidFill>
                  <a:schemeClr val="accent5"/>
                </a:solidFill>
                <a:effectLst/>
              </a:rPr>
              <a:t>(8), 190979.</a:t>
            </a:r>
            <a:endParaRPr lang="en-US" sz="1700" dirty="0">
              <a:solidFill>
                <a:schemeClr val="accent5"/>
              </a:solidFill>
            </a:endParaRPr>
          </a:p>
        </p:txBody>
      </p:sp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7AA52BB3-46BE-1845-A6F8-A6AFEA55C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112" y="4191104"/>
            <a:ext cx="2465507" cy="1935423"/>
          </a:xfrm>
          <a:prstGeom prst="rect">
            <a:avLst/>
          </a:prstGeom>
        </p:spPr>
      </p:pic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D5DB3CF0-595D-8E4C-BDDC-5C89C860E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0923" y="1631052"/>
            <a:ext cx="2509782" cy="2066089"/>
          </a:xfrm>
          <a:prstGeom prst="rect">
            <a:avLst/>
          </a:prstGeom>
        </p:spPr>
      </p:pic>
      <p:pic>
        <p:nvPicPr>
          <p:cNvPr id="9" name="Immagine 8" descr="Immagine che contiene testo, tessuto&#10;&#10;Descrizione generata automaticamente">
            <a:extLst>
              <a:ext uri="{FF2B5EF4-FFF2-40B4-BE49-F238E27FC236}">
                <a16:creationId xmlns:a16="http://schemas.microsoft.com/office/drawing/2014/main" id="{9E5B7E1C-30D8-6A4D-8DA0-20DFD9BB8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179" y="1648185"/>
            <a:ext cx="2509782" cy="2051747"/>
          </a:xfrm>
          <a:prstGeom prst="rect">
            <a:avLst/>
          </a:prstGeom>
        </p:spPr>
      </p:pic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7D0E343B-3940-DA46-930E-C0CD410E4C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3912" y="4191104"/>
            <a:ext cx="2391599" cy="193542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8A939B8-39C3-B246-B5BA-6767F0476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4299" y="1603866"/>
            <a:ext cx="697573" cy="230933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9F85579-C300-AF4C-83B4-9E0030FF5D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6272" y="3980115"/>
            <a:ext cx="838200" cy="245473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FF8EF61-1E1C-5248-9394-FA5E5272ADDC}"/>
              </a:ext>
            </a:extLst>
          </p:cNvPr>
          <p:cNvSpPr txBox="1"/>
          <p:nvPr/>
        </p:nvSpPr>
        <p:spPr>
          <a:xfrm>
            <a:off x="5993278" y="977884"/>
            <a:ext cx="905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Paris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578A9D4-F58D-B042-8AA6-D47AE1D68778}"/>
              </a:ext>
            </a:extLst>
          </p:cNvPr>
          <p:cNvSpPr txBox="1"/>
          <p:nvPr/>
        </p:nvSpPr>
        <p:spPr>
          <a:xfrm>
            <a:off x="8813010" y="977884"/>
            <a:ext cx="1045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Rome</a:t>
            </a:r>
          </a:p>
        </p:txBody>
      </p:sp>
    </p:spTree>
    <p:extLst>
      <p:ext uri="{BB962C8B-B14F-4D97-AF65-F5344CB8AC3E}">
        <p14:creationId xmlns:p14="http://schemas.microsoft.com/office/powerpoint/2010/main" val="31331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30"/>
    </mc:Choice>
    <mc:Fallback xmlns="">
      <p:transition spd="slow" advTm="8593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9825EEB4-E185-4371-A8FF-AF57010F7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4B8794E-B49E-8446-9FD8-DB063EB6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23" y="1124712"/>
            <a:ext cx="402336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Rankings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EA2E5B2-7E46-41D7-993E-1472B65ED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356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AA05B1C8-FA32-0B40-8F43-E5BB25143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6669" y="199795"/>
            <a:ext cx="6976146" cy="305206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89E161B-D345-4E9F-985D-64933081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64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6B8F6DE5-97A9-2F48-B452-AD711151A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9207" y="3403263"/>
            <a:ext cx="6367024" cy="2785572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2EC81DE-D365-9645-A02F-D3FD6225F4B5}"/>
              </a:ext>
            </a:extLst>
          </p:cNvPr>
          <p:cNvSpPr txBox="1"/>
          <p:nvPr/>
        </p:nvSpPr>
        <p:spPr>
          <a:xfrm>
            <a:off x="446616" y="6358461"/>
            <a:ext cx="112987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Biazzo, I., Monechi, B., &amp; Loreto, V. (2019). General scores for accessibility and inequality measures in urban areas. </a:t>
            </a:r>
            <a:r>
              <a:rPr lang="en-GB" sz="1200" b="0" i="1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Royal Society open science</a:t>
            </a:r>
            <a:r>
              <a:rPr lang="en-GB" sz="1200" b="0" i="0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1200" b="0" i="1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GB" sz="1200" b="0" i="0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(8), 190979.</a:t>
            </a:r>
            <a:endParaRPr lang="en-GB" sz="1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87"/>
    </mc:Choice>
    <mc:Fallback xmlns="">
      <p:transition spd="slow" advTm="5908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383914A6-E9AB-1448-9B2E-1F3190A77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179" y="2802041"/>
            <a:ext cx="5129784" cy="2564892"/>
          </a:xfrm>
          <a:prstGeom prst="rect">
            <a:avLst/>
          </a:prstGeom>
        </p:spPr>
      </p:pic>
      <p:sp>
        <p:nvSpPr>
          <p:cNvPr id="28" name="Rectangle 15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D319D8FA-2A3E-FC45-A5EA-6F034DCBB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2145" y="2802041"/>
            <a:ext cx="5129784" cy="2051913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DF04B09-7314-CC47-82D5-93EE02084254}"/>
              </a:ext>
            </a:extLst>
          </p:cNvPr>
          <p:cNvSpPr txBox="1"/>
          <p:nvPr/>
        </p:nvSpPr>
        <p:spPr>
          <a:xfrm>
            <a:off x="446616" y="6358461"/>
            <a:ext cx="112987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Biazzo, I., Monechi, B., &amp; Loreto, V. (2019). General scores for accessibility and inequality measures in urban areas. </a:t>
            </a:r>
            <a:r>
              <a:rPr lang="it-IT" sz="1200" b="0" i="1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Royal Society open science</a:t>
            </a:r>
            <a:r>
              <a:rPr lang="it-IT" sz="1200" b="0" i="0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1200" b="0" i="1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it-IT" sz="1200" b="0" i="0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(8), 190979.</a:t>
            </a:r>
            <a:endParaRPr lang="it-IT" sz="1200" dirty="0">
              <a:solidFill>
                <a:schemeClr val="accent5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AB4C5C-315C-0D4E-BB5A-07BA35418A8A}"/>
              </a:ext>
            </a:extLst>
          </p:cNvPr>
          <p:cNvSpPr txBox="1"/>
          <p:nvPr/>
        </p:nvSpPr>
        <p:spPr>
          <a:xfrm>
            <a:off x="1737682" y="2348668"/>
            <a:ext cx="2951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Inequality distribution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97B2E87-815F-D640-9E69-94D99A14AE3D}"/>
              </a:ext>
            </a:extLst>
          </p:cNvPr>
          <p:cNvSpPr txBox="1"/>
          <p:nvPr/>
        </p:nvSpPr>
        <p:spPr>
          <a:xfrm>
            <a:off x="7521792" y="2350782"/>
            <a:ext cx="2690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Spatial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17993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45"/>
    </mc:Choice>
    <mc:Fallback xmlns="">
      <p:transition spd="slow" advTm="7494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257BADA-E971-DF44-8976-7696BF4E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fontAlgn="base"/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Can be modified or optimized?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37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ity</a:t>
            </a:r>
            <a:r>
              <a:rPr lang="en-US" sz="370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hro</a:t>
            </a:r>
            <a:r>
              <a:rPr lang="en-US" sz="37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 Platform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DA5050A-2278-EE44-BF4B-C7AF3894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341" y="771988"/>
            <a:ext cx="7611574" cy="597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21"/>
    </mc:Choice>
    <mc:Fallback xmlns="">
      <p:transition spd="slow" advTm="4582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3A60444-B705-4047-AC9E-44876CF0C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base"/>
            <a:r>
              <a:rPr lang="en-US" sz="3200" dirty="0">
                <a:solidFill>
                  <a:schemeClr val="accent2"/>
                </a:solidFill>
              </a:rPr>
              <a:t>C</a:t>
            </a:r>
            <a:r>
              <a:rPr lang="en-US" sz="3200" dirty="0"/>
              <a:t>ity</a:t>
            </a:r>
            <a:r>
              <a:rPr lang="en-US" sz="3200" dirty="0">
                <a:solidFill>
                  <a:schemeClr val="accent6"/>
                </a:solidFill>
              </a:rPr>
              <a:t>C</a:t>
            </a:r>
            <a:r>
              <a:rPr lang="en-US" sz="3200" dirty="0"/>
              <a:t>hro</a:t>
            </a:r>
            <a:r>
              <a:rPr lang="en-US" sz="3200" dirty="0">
                <a:solidFill>
                  <a:schemeClr val="accent1"/>
                </a:solidFill>
              </a:rPr>
              <a:t>n</a:t>
            </a:r>
            <a:r>
              <a:rPr lang="en-US" sz="3200" dirty="0"/>
              <a:t>e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interactive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platform for transport network analysis and planning in urban systems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670B77F-3F4B-E349-BE63-220548C37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686" y="1122363"/>
            <a:ext cx="7124921" cy="55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51"/>
    </mc:Choice>
    <mc:Fallback xmlns="">
      <p:transition spd="slow" advTm="2035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3940</TotalTime>
  <Words>351</Words>
  <Application>Microsoft Macintosh PowerPoint</Application>
  <PresentationFormat>Widescreen</PresentationFormat>
  <Paragraphs>42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di Office</vt:lpstr>
      <vt:lpstr>CityChrone: an interactive platform for transport network analysis and planning in urban systems </vt:lpstr>
      <vt:lpstr>Measure the performance of public transports in urban systems</vt:lpstr>
      <vt:lpstr>Presentazione standard di PowerPoint</vt:lpstr>
      <vt:lpstr>How to measure public transports performances?</vt:lpstr>
      <vt:lpstr>Velocity and Sociality score</vt:lpstr>
      <vt:lpstr>Rankings</vt:lpstr>
      <vt:lpstr>Presentazione standard di PowerPoint</vt:lpstr>
      <vt:lpstr>Can be modified or optimized?  The CityChrone Platform</vt:lpstr>
      <vt:lpstr>CityChrone  interactive platform for transport network analysis and planning in urban systems</vt:lpstr>
      <vt:lpstr>Presentazione standard di PowerPoint</vt:lpstr>
      <vt:lpstr>Best Scenario for Rome  budget limit: 5 Bilion € </vt:lpstr>
      <vt:lpstr>Clustering users’ scenarios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CityChrone: an interactive platform for transport network analysis and planning in urban systems </dc:title>
  <dc:subject/>
  <dc:creator>Biazzo  Indaco</dc:creator>
  <cp:keywords/>
  <dc:description/>
  <cp:lastModifiedBy>Biazzo  Indaco</cp:lastModifiedBy>
  <cp:revision>22</cp:revision>
  <cp:lastPrinted>2021-11-12T16:13:26Z</cp:lastPrinted>
  <dcterms:created xsi:type="dcterms:W3CDTF">2021-11-10T15:15:56Z</dcterms:created>
  <dcterms:modified xsi:type="dcterms:W3CDTF">2022-06-22T15:35:25Z</dcterms:modified>
  <cp:category/>
</cp:coreProperties>
</file>